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5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6" r:id="rId9"/>
    <p:sldId id="289" r:id="rId10"/>
    <p:sldId id="292" r:id="rId11"/>
    <p:sldId id="287" r:id="rId12"/>
    <p:sldId id="290" r:id="rId13"/>
    <p:sldId id="291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C10B3C-1F80-477E-9472-59B241018042}" v="1" dt="2025-11-21T17:23:07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7690726-49DA-4552-BDEB-330DD8EA8BD9}" styleName="Table_0">
    <a:wholeTbl>
      <a:tcTxStyle>
        <a:font>
          <a:latin typeface="Bookman Old Style"/>
          <a:ea typeface="Bookman Old Style"/>
          <a:cs typeface="Bookman Old Style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reen .j" userId="4b744647a583c979" providerId="LiveId" clId="{915C2177-C97A-4B0E-A304-0AEEC2871299}"/>
    <pc:docChg chg="undo custSel modSld">
      <pc:chgData name="Amreen .j" userId="4b744647a583c979" providerId="LiveId" clId="{915C2177-C97A-4B0E-A304-0AEEC2871299}" dt="2025-11-21T17:23:54.286" v="112" actId="1076"/>
      <pc:docMkLst>
        <pc:docMk/>
      </pc:docMkLst>
      <pc:sldChg chg="modSp mod">
        <pc:chgData name="Amreen .j" userId="4b744647a583c979" providerId="LiveId" clId="{915C2177-C97A-4B0E-A304-0AEEC2871299}" dt="2025-11-21T17:20:13.454" v="1" actId="20577"/>
        <pc:sldMkLst>
          <pc:docMk/>
          <pc:sldMk cId="0" sldId="256"/>
        </pc:sldMkLst>
        <pc:spChg chg="mod">
          <ac:chgData name="Amreen .j" userId="4b744647a583c979" providerId="LiveId" clId="{915C2177-C97A-4B0E-A304-0AEEC2871299}" dt="2025-11-21T17:20:13.454" v="1" actId="20577"/>
          <ac:spMkLst>
            <pc:docMk/>
            <pc:sldMk cId="0" sldId="256"/>
            <ac:spMk id="91" creationId="{00000000-0000-0000-0000-000000000000}"/>
          </ac:spMkLst>
        </pc:spChg>
      </pc:sldChg>
      <pc:sldChg chg="modSp mod">
        <pc:chgData name="Amreen .j" userId="4b744647a583c979" providerId="LiveId" clId="{915C2177-C97A-4B0E-A304-0AEEC2871299}" dt="2025-11-21T17:21:20.712" v="75" actId="20577"/>
        <pc:sldMkLst>
          <pc:docMk/>
          <pc:sldMk cId="0" sldId="282"/>
        </pc:sldMkLst>
        <pc:spChg chg="mod">
          <ac:chgData name="Amreen .j" userId="4b744647a583c979" providerId="LiveId" clId="{915C2177-C97A-4B0E-A304-0AEEC2871299}" dt="2025-11-21T17:21:20.712" v="75" actId="20577"/>
          <ac:spMkLst>
            <pc:docMk/>
            <pc:sldMk cId="0" sldId="282"/>
            <ac:spMk id="4" creationId="{00000000-0000-0000-0000-000000000000}"/>
          </ac:spMkLst>
        </pc:spChg>
        <pc:picChg chg="mod">
          <ac:chgData name="Amreen .j" userId="4b744647a583c979" providerId="LiveId" clId="{915C2177-C97A-4B0E-A304-0AEEC2871299}" dt="2025-11-21T17:20:33.200" v="3" actId="14100"/>
          <ac:picMkLst>
            <pc:docMk/>
            <pc:sldMk cId="0" sldId="282"/>
            <ac:picMk id="10" creationId="{2DFC0956-F713-721B-4897-0FC80CFD0633}"/>
          </ac:picMkLst>
        </pc:picChg>
      </pc:sldChg>
      <pc:sldChg chg="addSp delSp modSp mod delAnim modAnim">
        <pc:chgData name="Amreen .j" userId="4b744647a583c979" providerId="LiveId" clId="{915C2177-C97A-4B0E-A304-0AEEC2871299}" dt="2025-11-21T17:23:54.286" v="112" actId="1076"/>
        <pc:sldMkLst>
          <pc:docMk/>
          <pc:sldMk cId="2066386835" sldId="292"/>
        </pc:sldMkLst>
        <pc:spChg chg="mod">
          <ac:chgData name="Amreen .j" userId="4b744647a583c979" providerId="LiveId" clId="{915C2177-C97A-4B0E-A304-0AEEC2871299}" dt="2025-11-21T17:22:00.056" v="103" actId="12"/>
          <ac:spMkLst>
            <pc:docMk/>
            <pc:sldMk cId="2066386835" sldId="292"/>
            <ac:spMk id="3" creationId="{AF2C6E00-14C8-987E-008C-9D6083C6F52A}"/>
          </ac:spMkLst>
        </pc:spChg>
        <pc:picChg chg="del">
          <ac:chgData name="Amreen .j" userId="4b744647a583c979" providerId="LiveId" clId="{915C2177-C97A-4B0E-A304-0AEEC2871299}" dt="2025-11-21T17:22:04.018" v="104" actId="478"/>
          <ac:picMkLst>
            <pc:docMk/>
            <pc:sldMk cId="2066386835" sldId="292"/>
            <ac:picMk id="4" creationId="{B7962830-0166-8B84-A6B5-9C07CB64DE4C}"/>
          </ac:picMkLst>
        </pc:picChg>
        <pc:picChg chg="add mod">
          <ac:chgData name="Amreen .j" userId="4b744647a583c979" providerId="LiveId" clId="{915C2177-C97A-4B0E-A304-0AEEC2871299}" dt="2025-11-21T17:23:54.286" v="112" actId="1076"/>
          <ac:picMkLst>
            <pc:docMk/>
            <pc:sldMk cId="2066386835" sldId="292"/>
            <ac:picMk id="5" creationId="{2AF0E020-E06D-0C5A-9007-B5E522A903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50877" y="132238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032000" y="332664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  <a:defRPr sz="2000" b="1">
                <a:solidFill>
                  <a:srgbClr val="17365D"/>
                </a:solidFill>
              </a:defRPr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5400000">
            <a:off x="7285050" y="1828791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59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Verdana" panose="020B0604030504040204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 panose="020B0604030504040204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59368" y="30480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 panose="020B0604030504040204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3860800" y="274638"/>
            <a:ext cx="77217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pic>
        <p:nvPicPr>
          <p:cNvPr id="52" name="Google Shape;52;p7" descr="C:\Users\AMMU\Desktop\Border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05209" y="139874"/>
            <a:ext cx="9686793" cy="6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 panose="020B0604030504040204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 panose="020B0604030504040204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3670300" y="-1714499"/>
            <a:ext cx="4953000" cy="10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 panose="020B0604030504040204"/>
              <a:buNone/>
              <a:defRPr sz="2800" b="1" i="0" u="none" strike="noStrike" cap="none">
                <a:solidFill>
                  <a:srgbClr val="FF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11" name="Google Shape;11;p1"/>
          <p:cNvCxnSpPr/>
          <p:nvPr/>
        </p:nvCxnSpPr>
        <p:spPr>
          <a:xfrm>
            <a:off x="812800" y="914400"/>
            <a:ext cx="10668000" cy="0"/>
          </a:xfrm>
          <a:prstGeom prst="straightConnector1">
            <a:avLst/>
          </a:prstGeom>
          <a:noFill/>
          <a:ln w="57150" cap="flat" cmpd="thickThin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2"/>
          <a:srcRect b="18046"/>
          <a:stretch>
            <a:fillRect/>
          </a:stretch>
        </p:blipFill>
        <p:spPr>
          <a:xfrm>
            <a:off x="0" y="5991366"/>
            <a:ext cx="12192001" cy="8666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reen-552/Automated-Public-Lighting-System-Capstone-2025-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9/16/3281" TargetMode="External"/><Relationship Id="rId2" Type="http://schemas.openxmlformats.org/officeDocument/2006/relationships/hyperlink" Target="https://www.mdpi.com/2673-4591/56/1/14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90469" y="1069102"/>
            <a:ext cx="10363200" cy="96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</a:pPr>
            <a:r>
              <a:rPr lang="en-GB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AUTOMATIC PUBLIC LIGHTNING SYSTEM</a:t>
            </a:r>
            <a:endParaRPr sz="24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90468" y="2045352"/>
            <a:ext cx="4391131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GB" sz="1800" dirty="0">
                <a:latin typeface="Cambria" panose="02040503050406030204" pitchFamily="18" charset="0"/>
                <a:ea typeface="Cambria" panose="02040503050406030204" pitchFamily="18" charset="0"/>
              </a:rPr>
              <a:t>Batch Number:CSE_60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480195" y="2513340"/>
            <a:ext cx="5514300" cy="202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Under the Supervision of,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>
              <a:spcBef>
                <a:spcPts val="340"/>
              </a:spcBef>
              <a:buClr>
                <a:srgbClr val="17365D"/>
              </a:buClr>
              <a:buSzPts val="1700"/>
            </a:pPr>
            <a:r>
              <a:rPr lang="en-US" sz="20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                         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Mr. </a:t>
            </a:r>
            <a:r>
              <a:rPr lang="en-IN" alt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Tanveer Ahmed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>
              <a:spcBef>
                <a:spcPts val="340"/>
              </a:spcBef>
              <a:buClr>
                <a:srgbClr val="17365D"/>
              </a:buClr>
              <a:buSzPts val="1700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            Assistant Professor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>
              <a:spcBef>
                <a:spcPts val="340"/>
              </a:spcBef>
              <a:buClr>
                <a:srgbClr val="17365D"/>
              </a:buClr>
              <a:buSzPts val="1700"/>
            </a:pPr>
            <a:r>
              <a:rPr lang="en-US" sz="18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           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School of Computer Science and Engineering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>
              <a:spcBef>
                <a:spcPts val="340"/>
              </a:spcBef>
              <a:buClr>
                <a:srgbClr val="17365D"/>
              </a:buClr>
              <a:buSzPts val="1700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            Presidency University</a:t>
            </a:r>
            <a:endParaRPr sz="18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endParaRPr sz="20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  <p:graphicFrame>
        <p:nvGraphicFramePr>
          <p:cNvPr id="89" name="Google Shape;89;p1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0494548"/>
              </p:ext>
            </p:extLst>
          </p:nvPr>
        </p:nvGraphicFramePr>
        <p:xfrm>
          <a:off x="553085" y="2721610"/>
          <a:ext cx="5418455" cy="2743260"/>
        </p:xfrm>
        <a:graphic>
          <a:graphicData uri="http://schemas.openxmlformats.org/drawingml/2006/table">
            <a:tbl>
              <a:tblPr firstRow="1" bandRow="1">
                <a:noFill/>
                <a:tableStyleId>{57690726-49DA-4552-BDEB-330DD8EA8BD9}</a:tableStyleId>
              </a:tblPr>
              <a:tblGrid>
                <a:gridCol w="208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 Number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 Name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</a:t>
                      </a:r>
                      <a:r>
                        <a:rPr lang="en-IN" alt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1C</a:t>
                      </a:r>
                      <a:r>
                        <a:rPr lang="en-IN" alt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S0</a:t>
                      </a:r>
                      <a:r>
                        <a:rPr lang="en-IN" altLang="en-US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005</a:t>
                      </a:r>
                      <a:endParaRPr lang="en-US" sz="1800" u="none" strike="noStrike" cap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20231C</a:t>
                      </a:r>
                      <a:r>
                        <a:rPr lang="en-IN" alt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S30</a:t>
                      </a:r>
                      <a:r>
                        <a:rPr lang="en-IN" alt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US" sz="1800" u="none" strike="noStrike" cap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20231C</a:t>
                      </a:r>
                      <a:r>
                        <a:rPr lang="en-IN" alt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S300</a:t>
                      </a:r>
                      <a:r>
                        <a:rPr lang="en-IN" altLang="en-US" sz="1800" u="none" strike="noStrike" cap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en-US" sz="1800" b="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AMREEN J</a:t>
                      </a:r>
                      <a:endParaRPr lang="en-US" sz="1800" b="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en-US" sz="1800" b="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BHAVANA A</a:t>
                      </a:r>
                      <a:endParaRPr lang="en-US" sz="1800" b="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AALIYA ZAINA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832225" y="136441"/>
            <a:ext cx="5498973" cy="72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GB" sz="18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CSE7101-</a:t>
            </a: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Capstone Project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Review-4</a:t>
            </a:r>
            <a:endParaRPr sz="18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8" name="Google Shape;91;p13"/>
          <p:cNvSpPr txBox="1"/>
          <p:nvPr/>
        </p:nvSpPr>
        <p:spPr>
          <a:xfrm>
            <a:off x="0" y="4533900"/>
            <a:ext cx="1224991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Program: 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Capstone Project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US" sz="18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HoD: </a:t>
            </a:r>
            <a:r>
              <a:rPr lang="en-US" sz="1800" b="1" dirty="0">
                <a:solidFill>
                  <a:schemeClr val="accent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Dr. A</a:t>
            </a:r>
            <a:r>
              <a:rPr lang="en-IN" altLang="en-US" sz="1800" b="1" dirty="0">
                <a:solidFill>
                  <a:srgbClr val="FF0000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nandaraj </a:t>
            </a:r>
            <a:endParaRPr lang="en-US" sz="1800" b="1" dirty="0">
              <a:solidFill>
                <a:srgbClr val="4F81BD"/>
              </a:solidFill>
              <a:latin typeface="Cambria" panose="02040503050406030204"/>
              <a:ea typeface="Cambria" panose="02040503050406030204"/>
              <a:cs typeface="Verdana" panose="020B0604030504040204"/>
              <a:sym typeface="Verdana" panose="020B0604030504040204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US" sz="1800" b="1" dirty="0">
                <a:solidFill>
                  <a:schemeClr val="accent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Name of the Program Project Coordinator:</a:t>
            </a:r>
            <a:r>
              <a:rPr lang="en-IN" altLang="en-US" sz="1800" b="1" dirty="0">
                <a:solidFill>
                  <a:schemeClr val="accent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 </a:t>
            </a:r>
            <a:r>
              <a:rPr lang="en-IN" altLang="en-US" sz="1800" dirty="0">
                <a:solidFill>
                  <a:schemeClr val="accent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Ms Priyanka Niranjan </a:t>
            </a:r>
            <a:endParaRPr lang="en-US" sz="1800" dirty="0">
              <a:solidFill>
                <a:srgbClr val="FF0000"/>
              </a:solidFill>
              <a:latin typeface="Cambria" panose="02040503050406030204"/>
              <a:ea typeface="Cambria" panose="02040503050406030204"/>
              <a:cs typeface="Verdana" panose="020B0604030504040204"/>
            </a:endParaRPr>
          </a:p>
          <a:p>
            <a:pPr lvl="0"/>
            <a:r>
              <a:rPr lang="en-US" sz="1800" b="1" dirty="0">
                <a:solidFill>
                  <a:schemeClr val="accent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Name of the School Project Coordinators: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/>
                <a:ea typeface="Cambria" panose="02040503050406030204"/>
                <a:cs typeface="Verdana" panose="020B0604030504040204"/>
                <a:sym typeface="Verdana" panose="020B0604030504040204"/>
              </a:rPr>
              <a:t>Dr. Sampath A K , Dr. Geetha A </a:t>
            </a:r>
            <a:endParaRPr sz="18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20D8-CE22-365A-D1B5-1A21260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C6E00-14C8-987E-008C-9D6083C6F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WhatsApp Video 2025-10-31 at 16.00.21_9941991c">
            <a:hlinkClick r:id="" action="ppaction://media"/>
            <a:extLst>
              <a:ext uri="{FF2B5EF4-FFF2-40B4-BE49-F238E27FC236}">
                <a16:creationId xmlns:a16="http://schemas.microsoft.com/office/drawing/2014/main" id="{2AF0E020-E06D-0C5A-9007-B5E522A90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70800" y="1002630"/>
            <a:ext cx="3810000" cy="47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8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92BE6-AFDE-DF39-CD85-1DD4312B90D1}"/>
              </a:ext>
            </a:extLst>
          </p:cNvPr>
          <p:cNvSpPr txBox="1"/>
          <p:nvPr/>
        </p:nvSpPr>
        <p:spPr>
          <a:xfrm>
            <a:off x="1744579" y="2394284"/>
            <a:ext cx="8154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https://github.com/Amreen-552/Automated-Public-Lighting-System-Capstone-2025-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41F8-56C1-D6A1-CA5B-A6BFDD0F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(Gantt Chart)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AD2B9-95AD-D706-5359-CF1A9450F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8778" y="1143000"/>
            <a:ext cx="10422021" cy="486075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8" y="1144737"/>
            <a:ext cx="8706485" cy="48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4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EE417-7D91-431B-21B2-DD27E027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54D3-9E01-962B-36F3-5D971F42C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P. K. Sahoo et al., “IoT-Based Smart Lighting System for Energy Efficiency,” IEEE Access, vol. 9, pp. 112158–112173, 2021.  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</a:t>
            </a:r>
            <a:r>
              <a:rPr lang="en-US" altLang="en-GB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Espressif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Systems, “ESP-NOW Protocol Documentation,” 2023. [Online]. Available: https://docs.espressif.com/projects/esp-idf/en/latest/esp32/api-reference/network/esp_now.html  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A. Gupta, “Low-Cost Automation Using ESP8266,” Journal of Embedded Systems, vol. 7, no. 4, pp. 45–59, Dec. 2022.  </a:t>
            </a:r>
          </a:p>
          <a:p>
            <a:pPr marL="76200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2"/>
              </a:rPr>
              <a:t>https://www.mdpi.com/2673-4591/56/1/147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6200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3"/>
              </a:rPr>
              <a:t>https://www.mdpi.com/2076-3417/9/16/3281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7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Abstract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33400" lvl="1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energy-efficient automated public lighting system is proposed using ESP-NOW — a low-power, low-latency, peer-to-peer wireless protocol supported by ESP32 microcontrollers. The system uses distributed sensor nodes (Ambient light) mounted on street poles to </a:t>
            </a:r>
            <a:r>
              <a:rPr lang="en-US" altLang="en-GB">
                <a:latin typeface="Times New Roman" panose="02020603050405020304" pitchFamily="18" charset="0"/>
                <a:cs typeface="Times New Roman" panose="02020603050405020304" pitchFamily="18" charset="0"/>
              </a:rPr>
              <a:t>detect time 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ambient luminance. Nodes communicate locally using ESP-NOW to coordinate switching and dimming of lights, while a gateway node aggregates status and relays logs to a cloud server over Wi-Fi for monitoring and analytics. The design reduces energy consumption by dimming lights during low-activity periods and turning them to full brightness on demand, improves response time compared to cloud-dependent systems, and keeps costs low by using off-the-shelf ESP32 hardware.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 low-cost, low-latency public lighting control system using ESP32 devices and ESP-NOW.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local, autonomous decision-making at each pole (ambient light based).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 at least 50% energy savings relative to always-on lighting through dimming and on-demand brightening.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a gateway for remote monitoring, logging, and OTA updates.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reliability and safety (fail-safe: lights default to safe brightness on communication failure).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Demonstrate scalability across multiple poles with robust inter-node coordination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synchronization of RTC with the microcontroller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 circuit integration with high-voltage streetlight wiring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power fluctuations during operation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weatherproofing and protection from dust/moisture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long-term reliability in outdoor conditions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alt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trials needed for correct time calibration and scheduling</a:t>
            </a:r>
            <a:endParaRPr lang="en-US" alt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Progression</a:t>
            </a:r>
            <a:endParaRPr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839526"/>
            <a:ext cx="10668000" cy="355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Daylight Stimulation                            Under Nighttime Stimulation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pic>
        <p:nvPicPr>
          <p:cNvPr id="7" name="Picture 6" descr="A group of blue electronic devices&#10;&#10;AI-generated content may be incorrect.">
            <a:extLst>
              <a:ext uri="{FF2B5EF4-FFF2-40B4-BE49-F238E27FC236}">
                <a16:creationId xmlns:a16="http://schemas.microsoft.com/office/drawing/2014/main" id="{171EFF09-926E-4AD3-ED97-5096BF48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020901"/>
            <a:ext cx="4223084" cy="3815147"/>
          </a:xfrm>
          <a:prstGeom prst="rect">
            <a:avLst/>
          </a:prstGeom>
        </p:spPr>
      </p:pic>
      <p:pic>
        <p:nvPicPr>
          <p:cNvPr id="10" name="Picture 9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2DFC0956-F713-721B-4897-0FC80CFD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346" y="1020901"/>
            <a:ext cx="3855749" cy="38151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Progression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76200" indent="0">
              <a:buNone/>
            </a:pPr>
            <a:endParaRPr lang="en-US" alt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air of metal hooks on a wood surface&#10;&#10;AI-generated content may be incorrect.">
            <a:extLst>
              <a:ext uri="{FF2B5EF4-FFF2-40B4-BE49-F238E27FC236}">
                <a16:creationId xmlns:a16="http://schemas.microsoft.com/office/drawing/2014/main" id="{FE068573-F233-24DC-2EEB-7CD483CB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9280" y="1690688"/>
            <a:ext cx="4692318" cy="3857625"/>
          </a:xfrm>
          <a:prstGeom prst="rect">
            <a:avLst/>
          </a:prstGeom>
        </p:spPr>
      </p:pic>
      <p:pic>
        <p:nvPicPr>
          <p:cNvPr id="8" name="Picture 7" descr="A close-up of a miniature light&#10;&#10;AI-generated content may be incorrect.">
            <a:extLst>
              <a:ext uri="{FF2B5EF4-FFF2-40B4-BE49-F238E27FC236}">
                <a16:creationId xmlns:a16="http://schemas.microsoft.com/office/drawing/2014/main" id="{8A37B952-6420-DA45-9748-9C352EE6E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67637" y="1888080"/>
            <a:ext cx="4822660" cy="34969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Architecture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5" y="1043940"/>
            <a:ext cx="9142730" cy="5093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Hardware &amp; Software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 algn="just">
              <a:spcBef>
                <a:spcPts val="480"/>
              </a:spcBef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Software Requirements</a:t>
            </a:r>
            <a:r>
              <a:rPr lang="en-US" altLang="en-GB" sz="20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en-GB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480"/>
              </a:spcBef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IDE: Arduino IDE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480"/>
              </a:spcBef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Libraries: ESP8266WiFi, ESP-NOW.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480"/>
              </a:spcBef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Protocol: ESP-NOW (for peer-to-peer communication) 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Requirements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marL="50800" indent="0">
              <a:buNone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0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Item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</a:t>
            </a:r>
            <a:r>
              <a:rPr lang="en-US" altLang="en-GB" sz="2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Specification</a:t>
            </a:r>
            <a:endParaRPr lang="en-US" altLang="en-GB" sz="20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Microcontrollers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ESP8266 (D1mini)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 units              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Sensors         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Ambient Light Sensor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    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Actuators       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5V Single-Channel Relay Modules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       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Lights           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LEDs (for simulation)    </a:t>
            </a:r>
            <a:endParaRPr lang="en-US" alt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Power               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5V Power Supply 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0184-F3DC-B304-F58D-19BB963D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EA509-B5EB-F56C-19EF-93651E5F3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974557"/>
            <a:ext cx="10773611" cy="5108019"/>
          </a:xfrm>
        </p:spPr>
        <p:txBody>
          <a:bodyPr anchor="b">
            <a:normAutofit/>
          </a:bodyPr>
          <a:lstStyle/>
          <a:p>
            <a:pPr marL="7620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5V Active Low Relay         I2C [Inter-Integrated circuit]         Ambient Light Sensor                 D1mini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762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4B8F6F-2466-8EF1-0F80-D1BED7C37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43" y="2265251"/>
            <a:ext cx="2347457" cy="2320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14503-71C5-2B7A-50AA-E9EFCA2D4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61" y="2506866"/>
            <a:ext cx="2333951" cy="20433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8488-D17B-325F-3C9B-4F53E2D00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791" y="2506866"/>
            <a:ext cx="2067213" cy="2114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4E074-F3B9-D64C-4527-8A4FC053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69" y="1962738"/>
            <a:ext cx="3095740" cy="25423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70745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26*115"/>
  <p:tag name="TABLE_ENDDRAG_RECT" val="43*214*426*115"/>
</p:tagLst>
</file>

<file path=ppt/theme/theme1.xml><?xml version="1.0" encoding="utf-8"?>
<a:theme xmlns:a="http://schemas.openxmlformats.org/drawingml/2006/main" name="Bioinformatic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591</Words>
  <Application>Microsoft Office PowerPoint</Application>
  <PresentationFormat>Widescreen</PresentationFormat>
  <Paragraphs>86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Cambria</vt:lpstr>
      <vt:lpstr>Times New Roman</vt:lpstr>
      <vt:lpstr>Verdana</vt:lpstr>
      <vt:lpstr>Bioinformatics</vt:lpstr>
      <vt:lpstr>AUTOMATIC PUBLIC LIGHTNING SYSTEM</vt:lpstr>
      <vt:lpstr>Abstract</vt:lpstr>
      <vt:lpstr>Objectives</vt:lpstr>
      <vt:lpstr>Challenges</vt:lpstr>
      <vt:lpstr>Project Progression</vt:lpstr>
      <vt:lpstr>Project Progression</vt:lpstr>
      <vt:lpstr>Architecture Diagram</vt:lpstr>
      <vt:lpstr>Hardware &amp; Software Requirements</vt:lpstr>
      <vt:lpstr>Components</vt:lpstr>
      <vt:lpstr>Programming Video</vt:lpstr>
      <vt:lpstr>GitHub Link</vt:lpstr>
      <vt:lpstr>Timeline (Gantt Chart)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Admin</dc:creator>
  <cp:lastModifiedBy>Amreen .j</cp:lastModifiedBy>
  <cp:revision>69</cp:revision>
  <dcterms:created xsi:type="dcterms:W3CDTF">2025-09-09T06:21:32Z</dcterms:created>
  <dcterms:modified xsi:type="dcterms:W3CDTF">2025-11-21T17:24:03Z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0D549D89BFA24702AC69A2C53BD3E924_13</vt:lpwstr>
  </property>
  <property fmtid="{D5CDD505-2E9C-101B-9397-08002B2CF9AE}" pid="3" name="KSOProductBuildVer">
    <vt:lpwstr>2057-12.2.0.21936</vt:lpwstr>
  </property>
</Properties>
</file>